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7" r:id="rId2"/>
    <p:sldMasterId id="2147483709" r:id="rId3"/>
  </p:sldMasterIdLst>
  <p:notesMasterIdLst>
    <p:notesMasterId r:id="rId17"/>
  </p:notesMasterIdLst>
  <p:sldIdLst>
    <p:sldId id="257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58" r:id="rId16"/>
  </p:sldIdLst>
  <p:sldSz cx="9144000" cy="5145088"/>
  <p:notesSz cx="7559675" cy="106918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56617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2023211-3F99-498A-8B6B-5BB89B1983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6FFA0A-476B-45B9-82B7-25FA904BE22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AD8E69D-AD24-4B42-9626-5946ECB47D5C}" type="datetimeFigureOut">
              <a:rPr lang="fr-FR"/>
              <a:pPr>
                <a:defRPr/>
              </a:pPr>
              <a:t>2020-05-20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4F2A7982-5463-49D3-8A9A-ECC3AF6D74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7F0E2A1E-967B-4170-8B2E-068D3C02E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94987B-B116-4294-ADBD-DFA5ED7D94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FDB653-91E0-49F2-BC26-51FCE998F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95CCEDE-8B1F-4BB6-8010-14A650C26C0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e l'image des diapositives 1">
            <a:extLst>
              <a:ext uri="{FF2B5EF4-FFF2-40B4-BE49-F238E27FC236}">
                <a16:creationId xmlns:a16="http://schemas.microsoft.com/office/drawing/2014/main" id="{9AB10D8F-AD49-4C99-88FD-B73387273A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Espace réservé des notes 2">
            <a:extLst>
              <a:ext uri="{FF2B5EF4-FFF2-40B4-BE49-F238E27FC236}">
                <a16:creationId xmlns:a16="http://schemas.microsoft.com/office/drawing/2014/main" id="{4FCB6630-8468-4348-A153-98C876677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altLang="fr-FR"/>
          </a:p>
        </p:txBody>
      </p:sp>
      <p:sp>
        <p:nvSpPr>
          <p:cNvPr id="19460" name="Espace réservé du numéro de diapositive 3">
            <a:extLst>
              <a:ext uri="{FF2B5EF4-FFF2-40B4-BE49-F238E27FC236}">
                <a16:creationId xmlns:a16="http://schemas.microsoft.com/office/drawing/2014/main" id="{77A6B244-653C-41E3-B569-0749F257C5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D70BA4-3BDF-4104-9E4F-41B206A5ED6D}" type="slidenum">
              <a:rPr lang="fr-FR" alt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753A3D-9600-4919-B6DA-96EDA7EB54D3}"/>
              </a:ext>
            </a:extLst>
          </p:cNvPr>
          <p:cNvSpPr/>
          <p:nvPr userDrawn="1"/>
        </p:nvSpPr>
        <p:spPr>
          <a:xfrm>
            <a:off x="3175" y="4802188"/>
            <a:ext cx="9140825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68221-67EB-4490-87A8-FDF62D47D842}"/>
              </a:ext>
            </a:extLst>
          </p:cNvPr>
          <p:cNvSpPr/>
          <p:nvPr/>
        </p:nvSpPr>
        <p:spPr>
          <a:xfrm>
            <a:off x="0" y="4752975"/>
            <a:ext cx="9142413" cy="4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335F298-4DB1-4550-B96D-8A46106B9F67}"/>
              </a:ext>
            </a:extLst>
          </p:cNvPr>
          <p:cNvCxnSpPr/>
          <p:nvPr userDrawn="1"/>
        </p:nvCxnSpPr>
        <p:spPr>
          <a:xfrm>
            <a:off x="798513" y="2711450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12">
            <a:extLst>
              <a:ext uri="{FF2B5EF4-FFF2-40B4-BE49-F238E27FC236}">
                <a16:creationId xmlns:a16="http://schemas.microsoft.com/office/drawing/2014/main" id="{1DD1F3E0-8B35-456D-8054-4642E0ABBAF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0200" y="4846638"/>
            <a:ext cx="8604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fr-FR" sz="900">
                <a:solidFill>
                  <a:schemeClr val="bg1"/>
                </a:solidFill>
                <a:latin typeface="Calibri Light" panose="020F0302020204030204" pitchFamily="34" charset="0"/>
              </a:rPr>
              <a:t>MESTRE Eloïse</a:t>
            </a:r>
          </a:p>
          <a:p>
            <a:pPr eaLnBrk="1" hangingPunct="1"/>
            <a:endParaRPr lang="fr-FR" altLang="fr-FR" sz="1200">
              <a:latin typeface="Calibri Light" panose="020F0302020204030204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7BB9AD62-A821-45A0-8A68-F8DFE5AAC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E3BB00-D031-4903-8E75-98D4296A1F22}" type="slidenum">
              <a:rPr lang="en-US"/>
              <a:pPr>
                <a:defRPr/>
              </a:pPr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3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B7FFFB-C0A8-469F-921A-78B15D276FC6}"/>
              </a:ext>
            </a:extLst>
          </p:cNvPr>
          <p:cNvSpPr/>
          <p:nvPr userDrawn="1"/>
        </p:nvSpPr>
        <p:spPr>
          <a:xfrm>
            <a:off x="3175" y="4802188"/>
            <a:ext cx="9140825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D76D5-4690-483C-B080-FFCFCE11A9C7}"/>
              </a:ext>
            </a:extLst>
          </p:cNvPr>
          <p:cNvSpPr/>
          <p:nvPr/>
        </p:nvSpPr>
        <p:spPr>
          <a:xfrm>
            <a:off x="0" y="4752975"/>
            <a:ext cx="9142413" cy="4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0B73E512-537B-47E8-8BF6-5448564F7B06}"/>
              </a:ext>
            </a:extLst>
          </p:cNvPr>
          <p:cNvCxnSpPr/>
          <p:nvPr userDrawn="1"/>
        </p:nvCxnSpPr>
        <p:spPr>
          <a:xfrm>
            <a:off x="674688" y="71596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12">
            <a:extLst>
              <a:ext uri="{FF2B5EF4-FFF2-40B4-BE49-F238E27FC236}">
                <a16:creationId xmlns:a16="http://schemas.microsoft.com/office/drawing/2014/main" id="{4E22F06A-4B0C-424D-BC9C-A9588C2A7D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40200" y="4846638"/>
            <a:ext cx="8604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fr-FR" sz="900">
                <a:solidFill>
                  <a:schemeClr val="bg1"/>
                </a:solidFill>
                <a:latin typeface="Calibri Light" panose="020F0302020204030204" pitchFamily="34" charset="0"/>
              </a:rPr>
              <a:t>MESTRE Eloïse</a:t>
            </a:r>
          </a:p>
          <a:p>
            <a:pPr eaLnBrk="1" hangingPunct="1"/>
            <a:endParaRPr lang="fr-FR" altLang="fr-FR" sz="1200">
              <a:latin typeface="Calibri Light" panose="020F0302020204030204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D91086A-B80C-4470-B8DD-44C6F979A9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A145C-4542-4128-9BE3-1B7ABEF4CA3F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1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92B270-248E-438C-8A36-6CFCC41B1EC1}"/>
              </a:ext>
            </a:extLst>
          </p:cNvPr>
          <p:cNvSpPr/>
          <p:nvPr userDrawn="1"/>
        </p:nvSpPr>
        <p:spPr>
          <a:xfrm>
            <a:off x="1588" y="0"/>
            <a:ext cx="9142412" cy="3844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8C249C-6224-4180-9787-3267665677FB}"/>
              </a:ext>
            </a:extLst>
          </p:cNvPr>
          <p:cNvSpPr/>
          <p:nvPr/>
        </p:nvSpPr>
        <p:spPr>
          <a:xfrm>
            <a:off x="0" y="3844925"/>
            <a:ext cx="9142413" cy="47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7B5A79C-1534-4895-B22F-63ECE8707323}"/>
              </a:ext>
            </a:extLst>
          </p:cNvPr>
          <p:cNvCxnSpPr/>
          <p:nvPr userDrawn="1"/>
        </p:nvCxnSpPr>
        <p:spPr>
          <a:xfrm>
            <a:off x="658813" y="571500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09BCAF9-DD3E-4C7E-81E0-6CCF9DB7E3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81BFC3-833E-4355-8032-FB3812B0543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4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C72339-08CA-4106-87FD-C5C0253BB788}"/>
              </a:ext>
            </a:extLst>
          </p:cNvPr>
          <p:cNvSpPr/>
          <p:nvPr/>
        </p:nvSpPr>
        <p:spPr>
          <a:xfrm>
            <a:off x="0" y="4802188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8CCFB-40DC-43DA-9DFD-F9AE6642697B}"/>
              </a:ext>
            </a:extLst>
          </p:cNvPr>
          <p:cNvSpPr/>
          <p:nvPr/>
        </p:nvSpPr>
        <p:spPr>
          <a:xfrm>
            <a:off x="0" y="4752975"/>
            <a:ext cx="9144000" cy="49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6FC3CD-1EEF-4495-B6A0-16BB617D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1611313"/>
            <a:ext cx="7543800" cy="1089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1B325-752F-4D63-BDE7-3571D7ACE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4846638"/>
            <a:ext cx="36163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75" cap="none" baseline="0" dirty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MESTRE Eloïse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BBBBC-A540-4263-BD23-513705A28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4738" y="4846638"/>
            <a:ext cx="9842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788" dirty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7D3C3B6E-E1FB-48DF-99E2-9FCFAC74D67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D4B3747-A974-40D6-A0D4-3A8AF5893E7A}"/>
              </a:ext>
            </a:extLst>
          </p:cNvPr>
          <p:cNvCxnSpPr/>
          <p:nvPr userDrawn="1"/>
        </p:nvCxnSpPr>
        <p:spPr>
          <a:xfrm>
            <a:off x="1196975" y="2700338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3600" kern="1200" spc="-38">
          <a:solidFill>
            <a:srgbClr val="404040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68263" indent="-68263" algn="l" defTabSz="685800" rtl="0" fontAlgn="base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rgbClr val="404040"/>
          </a:solidFill>
          <a:latin typeface="+mn-lt"/>
          <a:ea typeface="+mn-ea"/>
          <a:cs typeface="+mn-cs"/>
        </a:defRPr>
      </a:lvl1pPr>
      <a:lvl2pPr marL="287338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300" kern="1200">
          <a:solidFill>
            <a:srgbClr val="404040"/>
          </a:solidFill>
          <a:latin typeface="+mn-lt"/>
          <a:ea typeface="+mn-ea"/>
          <a:cs typeface="+mn-cs"/>
        </a:defRPr>
      </a:lvl2pPr>
      <a:lvl3pPr marL="423863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00" kern="1200">
          <a:solidFill>
            <a:srgbClr val="404040"/>
          </a:solidFill>
          <a:latin typeface="+mn-lt"/>
          <a:ea typeface="+mn-ea"/>
          <a:cs typeface="+mn-cs"/>
        </a:defRPr>
      </a:lvl3pPr>
      <a:lvl4pPr marL="561975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00" kern="1200">
          <a:solidFill>
            <a:srgbClr val="404040"/>
          </a:solidFill>
          <a:latin typeface="+mn-lt"/>
          <a:ea typeface="+mn-ea"/>
          <a:cs typeface="+mn-cs"/>
        </a:defRPr>
      </a:lvl4pPr>
      <a:lvl5pPr marL="698500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00" kern="1200">
          <a:solidFill>
            <a:srgbClr val="404040"/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21F60B-E923-458F-99EE-3364ACEAB0AD}"/>
              </a:ext>
            </a:extLst>
          </p:cNvPr>
          <p:cNvSpPr/>
          <p:nvPr/>
        </p:nvSpPr>
        <p:spPr>
          <a:xfrm>
            <a:off x="0" y="4802188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AE2CB-AF93-4E31-837E-0CC6E02F30D6}"/>
              </a:ext>
            </a:extLst>
          </p:cNvPr>
          <p:cNvSpPr/>
          <p:nvPr/>
        </p:nvSpPr>
        <p:spPr>
          <a:xfrm>
            <a:off x="0" y="4752975"/>
            <a:ext cx="9144000" cy="49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BC4DB-A521-4F32-93CE-6D0E27EE3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114300"/>
            <a:ext cx="75438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83B33-98F7-4C51-B95B-61A7392CA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4846638"/>
            <a:ext cx="36163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75" cap="none" baseline="0" dirty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MESTRE Eloïse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9435C-3C84-4AFD-827C-75020D5D1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4738" y="4846638"/>
            <a:ext cx="9842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788" dirty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A4FA5859-6D0C-47B3-9BDE-04B29E9D3DD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CA5441-364F-4EB4-AE4F-292BC1A9205D}"/>
              </a:ext>
            </a:extLst>
          </p:cNvPr>
          <p:cNvCxnSpPr/>
          <p:nvPr userDrawn="1"/>
        </p:nvCxnSpPr>
        <p:spPr>
          <a:xfrm>
            <a:off x="658813" y="571500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ftr="0" dt="0"/>
  <p:txStyles>
    <p:titleStyle>
      <a:lvl1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 kern="1200" spc="-38">
          <a:solidFill>
            <a:srgbClr val="404040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68263" indent="-68263" algn="l" defTabSz="685800" rtl="0" fontAlgn="base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rgbClr val="404040"/>
          </a:solidFill>
          <a:latin typeface="+mn-lt"/>
          <a:ea typeface="+mn-ea"/>
          <a:cs typeface="+mn-cs"/>
        </a:defRPr>
      </a:lvl1pPr>
      <a:lvl2pPr marL="287338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300" kern="1200">
          <a:solidFill>
            <a:srgbClr val="404040"/>
          </a:solidFill>
          <a:latin typeface="+mn-lt"/>
          <a:ea typeface="+mn-ea"/>
          <a:cs typeface="+mn-cs"/>
        </a:defRPr>
      </a:lvl2pPr>
      <a:lvl3pPr marL="423863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00" kern="1200">
          <a:solidFill>
            <a:srgbClr val="404040"/>
          </a:solidFill>
          <a:latin typeface="+mn-lt"/>
          <a:ea typeface="+mn-ea"/>
          <a:cs typeface="+mn-cs"/>
        </a:defRPr>
      </a:lvl3pPr>
      <a:lvl4pPr marL="561975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00" kern="1200">
          <a:solidFill>
            <a:srgbClr val="404040"/>
          </a:solidFill>
          <a:latin typeface="+mn-lt"/>
          <a:ea typeface="+mn-ea"/>
          <a:cs typeface="+mn-cs"/>
        </a:defRPr>
      </a:lvl4pPr>
      <a:lvl5pPr marL="698500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00" kern="1200">
          <a:solidFill>
            <a:srgbClr val="404040"/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1FC171-0653-43E4-AD4F-4315EC27A935}"/>
              </a:ext>
            </a:extLst>
          </p:cNvPr>
          <p:cNvSpPr/>
          <p:nvPr/>
        </p:nvSpPr>
        <p:spPr>
          <a:xfrm>
            <a:off x="0" y="4802188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60E55-3B1A-406F-8E3B-75DAA2819D42}"/>
              </a:ext>
            </a:extLst>
          </p:cNvPr>
          <p:cNvSpPr/>
          <p:nvPr/>
        </p:nvSpPr>
        <p:spPr>
          <a:xfrm>
            <a:off x="0" y="4752975"/>
            <a:ext cx="9144000" cy="49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1ADDD-0EA7-414C-A667-C73BDCEBF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5425" y="4846638"/>
            <a:ext cx="36163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75" cap="none" baseline="0" dirty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MESTRE Eloïse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7C9FB-CE2C-46BA-AC88-3D4105DD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4738" y="4846638"/>
            <a:ext cx="9842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788" dirty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7F1A6683-D615-49BA-B00D-673EE1D6A70F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 kern="1200" spc="-38">
          <a:solidFill>
            <a:srgbClr val="404040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68263" indent="-68263" algn="l" defTabSz="685800" rtl="0" fontAlgn="base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rgbClr val="404040"/>
          </a:solidFill>
          <a:latin typeface="+mn-lt"/>
          <a:ea typeface="+mn-ea"/>
          <a:cs typeface="+mn-cs"/>
        </a:defRPr>
      </a:lvl1pPr>
      <a:lvl2pPr marL="287338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300" kern="1200">
          <a:solidFill>
            <a:srgbClr val="404040"/>
          </a:solidFill>
          <a:latin typeface="+mn-lt"/>
          <a:ea typeface="+mn-ea"/>
          <a:cs typeface="+mn-cs"/>
        </a:defRPr>
      </a:lvl2pPr>
      <a:lvl3pPr marL="423863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00" kern="1200">
          <a:solidFill>
            <a:srgbClr val="404040"/>
          </a:solidFill>
          <a:latin typeface="+mn-lt"/>
          <a:ea typeface="+mn-ea"/>
          <a:cs typeface="+mn-cs"/>
        </a:defRPr>
      </a:lvl3pPr>
      <a:lvl4pPr marL="561975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00" kern="1200">
          <a:solidFill>
            <a:srgbClr val="404040"/>
          </a:solidFill>
          <a:latin typeface="+mn-lt"/>
          <a:ea typeface="+mn-ea"/>
          <a:cs typeface="+mn-cs"/>
        </a:defRPr>
      </a:lvl4pPr>
      <a:lvl5pPr marL="698500" indent="-136525" algn="l" defTabSz="685800" rtl="0" fontAlgn="base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00" kern="1200">
          <a:solidFill>
            <a:srgbClr val="404040"/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5D1C09-3F90-4CBD-B571-079108D19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267CCA-C331-4DBA-9354-E1BCA18E99C5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DA9515F-C829-425D-8B3F-69B8979C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695450"/>
            <a:ext cx="8343900" cy="10890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Stéréochimie et molécules du vivant </a:t>
            </a:r>
            <a:endParaRPr lang="fr-FR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858407-3D4C-4827-8A0C-472330F16072}"/>
              </a:ext>
            </a:extLst>
          </p:cNvPr>
          <p:cNvSpPr txBox="1"/>
          <p:nvPr/>
        </p:nvSpPr>
        <p:spPr>
          <a:xfrm>
            <a:off x="5418138" y="2784475"/>
            <a:ext cx="29241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Agrégation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0831679-804A-4F06-BBA2-69EF5CC804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1E3C75-E1DB-43BC-AD02-55E675F4749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C969B38-CED1-462E-9439-F862D70A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4463"/>
            <a:ext cx="85852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 quaternaire de l’amylase</a:t>
            </a:r>
          </a:p>
        </p:txBody>
      </p:sp>
      <p:pic>
        <p:nvPicPr>
          <p:cNvPr id="17412" name="Image 4">
            <a:extLst>
              <a:ext uri="{FF2B5EF4-FFF2-40B4-BE49-F238E27FC236}">
                <a16:creationId xmlns:a16="http://schemas.microsoft.com/office/drawing/2014/main" id="{BE25DBEE-53C2-40A7-B2F1-15FD5DA2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749300"/>
            <a:ext cx="28956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89588D74-A343-4CCD-89A4-F1B90CF3592D}"/>
              </a:ext>
            </a:extLst>
          </p:cNvPr>
          <p:cNvSpPr/>
          <p:nvPr/>
        </p:nvSpPr>
        <p:spPr>
          <a:xfrm>
            <a:off x="5930900" y="977900"/>
            <a:ext cx="215900" cy="1333500"/>
          </a:xfrm>
          <a:prstGeom prst="rightBrace">
            <a:avLst/>
          </a:prstGeom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7414" name="ZoneTexte 6">
            <a:extLst>
              <a:ext uri="{FF2B5EF4-FFF2-40B4-BE49-F238E27FC236}">
                <a16:creationId xmlns:a16="http://schemas.microsoft.com/office/drawing/2014/main" id="{D97DF4A4-937E-44BC-A693-CC8A2C78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800" y="1466850"/>
            <a:ext cx="2463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une structure tertiaire 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2B6FEACF-86E1-4A11-99F2-9DBB01E02113}"/>
              </a:ext>
            </a:extLst>
          </p:cNvPr>
          <p:cNvSpPr/>
          <p:nvPr/>
        </p:nvSpPr>
        <p:spPr>
          <a:xfrm>
            <a:off x="5207000" y="3852863"/>
            <a:ext cx="215900" cy="695325"/>
          </a:xfrm>
          <a:prstGeom prst="rightBrace">
            <a:avLst/>
          </a:prstGeom>
          <a:ln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7416" name="ZoneTexte 8">
            <a:extLst>
              <a:ext uri="{FF2B5EF4-FFF2-40B4-BE49-F238E27FC236}">
                <a16:creationId xmlns:a16="http://schemas.microsoft.com/office/drawing/2014/main" id="{E913600A-5F43-472B-8712-754DB8521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900" y="4016375"/>
            <a:ext cx="3187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Une autre structure tertiaire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E1501DE-5052-441E-8C76-82E6E1C47031}"/>
              </a:ext>
            </a:extLst>
          </p:cNvPr>
          <p:cNvCxnSpPr/>
          <p:nvPr/>
        </p:nvCxnSpPr>
        <p:spPr>
          <a:xfrm>
            <a:off x="2463800" y="2222500"/>
            <a:ext cx="1003300" cy="25400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ZoneTexte 11">
            <a:extLst>
              <a:ext uri="{FF2B5EF4-FFF2-40B4-BE49-F238E27FC236}">
                <a16:creationId xmlns:a16="http://schemas.microsoft.com/office/drawing/2014/main" id="{F55C7CBC-7331-4D0B-B8E5-1F099B3D2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1852613"/>
            <a:ext cx="3111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Structure secondaire en hélice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D58BA9-03B9-4F29-8269-BD9A10323B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792554-9C6D-4D3C-B0ED-978C9C6F07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4EFFCF-793D-4F64-A4A0-303D8178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8" y="144463"/>
            <a:ext cx="8110537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maladie de la « vache folle »</a:t>
            </a:r>
          </a:p>
        </p:txBody>
      </p:sp>
      <p:pic>
        <p:nvPicPr>
          <p:cNvPr id="18436" name="Espace réservé du contenu 5">
            <a:extLst>
              <a:ext uri="{FF2B5EF4-FFF2-40B4-BE49-F238E27FC236}">
                <a16:creationId xmlns:a16="http://schemas.microsoft.com/office/drawing/2014/main" id="{2E0837E5-4B6C-47E4-8EB3-B870EC47C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 b="1273"/>
          <a:stretch>
            <a:fillRect/>
          </a:stretch>
        </p:blipFill>
        <p:spPr bwMode="auto">
          <a:xfrm>
            <a:off x="314325" y="903288"/>
            <a:ext cx="3313113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Image 4">
            <a:extLst>
              <a:ext uri="{FF2B5EF4-FFF2-40B4-BE49-F238E27FC236}">
                <a16:creationId xmlns:a16="http://schemas.microsoft.com/office/drawing/2014/main" id="{ADE20636-326C-4250-95F7-67FECF61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2" b="3806"/>
          <a:stretch>
            <a:fillRect/>
          </a:stretch>
        </p:blipFill>
        <p:spPr bwMode="auto">
          <a:xfrm>
            <a:off x="4524375" y="903288"/>
            <a:ext cx="38830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ZoneTexte 5">
            <a:extLst>
              <a:ext uri="{FF2B5EF4-FFF2-40B4-BE49-F238E27FC236}">
                <a16:creationId xmlns:a16="http://schemas.microsoft.com/office/drawing/2014/main" id="{17F89444-0934-4627-B121-EF6B6211C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975" y="3779838"/>
            <a:ext cx="23701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/>
              <a:t>Conformation « repliée » : cerveau sain</a:t>
            </a:r>
          </a:p>
        </p:txBody>
      </p:sp>
      <p:sp>
        <p:nvSpPr>
          <p:cNvPr id="18439" name="ZoneTexte 6">
            <a:extLst>
              <a:ext uri="{FF2B5EF4-FFF2-40B4-BE49-F238E27FC236}">
                <a16:creationId xmlns:a16="http://schemas.microsoft.com/office/drawing/2014/main" id="{28B4FBE8-2DEE-447D-A680-96ADE01FA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0" y="3779838"/>
            <a:ext cx="2368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/>
              <a:t>Conformation « allongée » : cerveau malade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EC041B7-2364-4BA7-BE97-D66D15BA05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843237-FBB0-4909-8A77-A300E5CCC1D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0483" name="Image 4">
            <a:extLst>
              <a:ext uri="{FF2B5EF4-FFF2-40B4-BE49-F238E27FC236}">
                <a16:creationId xmlns:a16="http://schemas.microsoft.com/office/drawing/2014/main" id="{DAA2ADF9-62E4-4B95-8338-005A1BFFE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1" r="2754" b="15382"/>
          <a:stretch>
            <a:fillRect/>
          </a:stretch>
        </p:blipFill>
        <p:spPr bwMode="auto">
          <a:xfrm>
            <a:off x="1973263" y="0"/>
            <a:ext cx="6934200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9B4C2C-3E90-4692-A13B-039A4D581B68}"/>
              </a:ext>
            </a:extLst>
          </p:cNvPr>
          <p:cNvSpPr/>
          <p:nvPr/>
        </p:nvSpPr>
        <p:spPr>
          <a:xfrm>
            <a:off x="538163" y="584200"/>
            <a:ext cx="1435100" cy="24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43AE9056-5E2B-4FC3-9C44-0C628580DBA2}"/>
              </a:ext>
            </a:extLst>
          </p:cNvPr>
          <p:cNvSpPr txBox="1">
            <a:spLocks/>
          </p:cNvSpPr>
          <p:nvPr/>
        </p:nvSpPr>
        <p:spPr>
          <a:xfrm>
            <a:off x="0" y="3402013"/>
            <a:ext cx="5076825" cy="9128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dirty="0"/>
              <a:t>Relations d’isomérie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57EF88B-C578-4A4B-BCAF-9A16D399BCA1}"/>
              </a:ext>
            </a:extLst>
          </p:cNvPr>
          <p:cNvCxnSpPr/>
          <p:nvPr/>
        </p:nvCxnSpPr>
        <p:spPr>
          <a:xfrm>
            <a:off x="0" y="4019550"/>
            <a:ext cx="50768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7F39548-13C4-43A7-835C-E9408BC0E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4B7161-11D4-4F5F-9A62-D0563375C67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55FD5DE-6C2B-46CD-B349-E0722BB8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44925"/>
            <a:ext cx="7543800" cy="457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/>
              <a:t>Merci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52EE51-3157-4B05-8357-B0A054C031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21C3C3-9311-4EA3-AF55-CA682DDB057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8C61AD5-92C7-4E34-9FFF-95291780F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carvone</a:t>
            </a:r>
          </a:p>
        </p:txBody>
      </p:sp>
      <p:pic>
        <p:nvPicPr>
          <p:cNvPr id="9220" name="Image 4">
            <a:extLst>
              <a:ext uri="{FF2B5EF4-FFF2-40B4-BE49-F238E27FC236}">
                <a16:creationId xmlns:a16="http://schemas.microsoft.com/office/drawing/2014/main" id="{73814601-2A66-441A-801E-3D62224A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035050"/>
            <a:ext cx="1925638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8CBDC21-BADA-429C-A20B-94A526B92B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0DF495-4459-4504-9294-C015A5322D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224939F-1713-4957-9DF5-5658ADA0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5400"/>
            <a:ext cx="7543800" cy="6937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carvone dans l’espace</a:t>
            </a:r>
          </a:p>
        </p:txBody>
      </p:sp>
      <p:pic>
        <p:nvPicPr>
          <p:cNvPr id="10244" name="Image 4">
            <a:extLst>
              <a:ext uri="{FF2B5EF4-FFF2-40B4-BE49-F238E27FC236}">
                <a16:creationId xmlns:a16="http://schemas.microsoft.com/office/drawing/2014/main" id="{6AE77384-B8FB-4A58-AB3A-BDC571A96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752475"/>
            <a:ext cx="1204912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Image 6">
            <a:extLst>
              <a:ext uri="{FF2B5EF4-FFF2-40B4-BE49-F238E27FC236}">
                <a16:creationId xmlns:a16="http://schemas.microsoft.com/office/drawing/2014/main" id="{11C0AE29-D600-4D61-8324-4EFD6D71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170113"/>
            <a:ext cx="15509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Image 7">
            <a:extLst>
              <a:ext uri="{FF2B5EF4-FFF2-40B4-BE49-F238E27FC236}">
                <a16:creationId xmlns:a16="http://schemas.microsoft.com/office/drawing/2014/main" id="{203A18AF-47DE-4C72-A6CE-8ECB3803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2170113"/>
            <a:ext cx="1550987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37E7986-28E6-4189-B2C2-02C9976EAECB}"/>
              </a:ext>
            </a:extLst>
          </p:cNvPr>
          <p:cNvCxnSpPr/>
          <p:nvPr/>
        </p:nvCxnSpPr>
        <p:spPr>
          <a:xfrm flipH="1">
            <a:off x="2625725" y="1860550"/>
            <a:ext cx="88265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ADF2A1C-09C0-4695-8E98-169FC162EE98}"/>
              </a:ext>
            </a:extLst>
          </p:cNvPr>
          <p:cNvCxnSpPr>
            <a:cxnSpLocks/>
          </p:cNvCxnSpPr>
          <p:nvPr/>
        </p:nvCxnSpPr>
        <p:spPr>
          <a:xfrm>
            <a:off x="5054600" y="1844675"/>
            <a:ext cx="963613" cy="473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E40AE3-D30D-4F18-AD9E-1538924EFD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94B5F-13BD-4962-A57B-6789199D0F2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5C5DDB3-E99F-48E2-B525-451E2A0C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Acides aminés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94E038A-224D-4542-98B5-2EFF14A3C3FC}"/>
              </a:ext>
            </a:extLst>
          </p:cNvPr>
          <p:cNvGraphicFramePr>
            <a:graphicFrameLocks noGrp="1"/>
          </p:cNvGraphicFramePr>
          <p:nvPr/>
        </p:nvGraphicFramePr>
        <p:xfrm>
          <a:off x="4918075" y="838200"/>
          <a:ext cx="3422650" cy="37544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0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42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Formule</a:t>
                      </a:r>
                    </a:p>
                  </a:txBody>
                  <a:tcPr marL="91401" marR="91401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Nom</a:t>
                      </a:r>
                    </a:p>
                  </a:txBody>
                  <a:tcPr marL="91401" marR="91401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Abondance</a:t>
                      </a:r>
                    </a:p>
                  </a:txBody>
                  <a:tcPr marL="91401" marR="91401" marT="45735" marB="4573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338"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marL="91401" marR="91401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Alanine</a:t>
                      </a:r>
                    </a:p>
                  </a:txBody>
                  <a:tcPr marL="91401" marR="91401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8,3 %</a:t>
                      </a:r>
                    </a:p>
                  </a:txBody>
                  <a:tcPr marL="91401" marR="91401" marT="45735" marB="457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3338">
                <a:tc>
                  <a:txBody>
                    <a:bodyPr/>
                    <a:lstStyle/>
                    <a:p>
                      <a:pPr algn="ctr"/>
                      <a:endParaRPr lang="fr-FR" sz="1400" dirty="0"/>
                    </a:p>
                  </a:txBody>
                  <a:tcPr marL="91401" marR="91401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Valine</a:t>
                      </a:r>
                    </a:p>
                  </a:txBody>
                  <a:tcPr marL="91401" marR="91401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6,9 %</a:t>
                      </a:r>
                    </a:p>
                  </a:txBody>
                  <a:tcPr marL="91401" marR="91401" marT="45735" marB="457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338">
                <a:tc>
                  <a:txBody>
                    <a:bodyPr/>
                    <a:lstStyle/>
                    <a:p>
                      <a:pPr algn="ctr"/>
                      <a:endParaRPr lang="fr-FR" sz="1400"/>
                    </a:p>
                  </a:txBody>
                  <a:tcPr marL="91401" marR="91401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Thréonine</a:t>
                      </a:r>
                    </a:p>
                  </a:txBody>
                  <a:tcPr marL="91401" marR="91401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5,3 %</a:t>
                      </a:r>
                    </a:p>
                  </a:txBody>
                  <a:tcPr marL="91401" marR="91401" marT="45735" marB="457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Graphique 4">
            <a:extLst>
              <a:ext uri="{FF2B5EF4-FFF2-40B4-BE49-F238E27FC236}">
                <a16:creationId xmlns:a16="http://schemas.microsoft.com/office/drawing/2014/main" id="{1BF0B59F-F4CB-4A6B-B7F1-EA049FC9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75" y="1208088"/>
            <a:ext cx="1195388" cy="1050925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4077459-E694-4B74-932A-5A4B4CFBD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75" y="3376613"/>
            <a:ext cx="1195388" cy="124936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27AF49B7-4834-496A-B394-1253D889F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2293938"/>
            <a:ext cx="1193800" cy="1204912"/>
          </a:xfrm>
          <a:prstGeom prst="rect">
            <a:avLst/>
          </a:prstGeom>
        </p:spPr>
      </p:pic>
      <p:pic>
        <p:nvPicPr>
          <p:cNvPr id="11293" name="Espace réservé du contenu 8">
            <a:extLst>
              <a:ext uri="{FF2B5EF4-FFF2-40B4-BE49-F238E27FC236}">
                <a16:creationId xmlns:a16="http://schemas.microsoft.com/office/drawing/2014/main" id="{D8531B6F-BFC4-4EEC-8E86-FD473DE2B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679575"/>
            <a:ext cx="2735263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18A919-C6AF-47D4-B095-298521139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91328D-C73C-4F35-8FEA-AA0579A616B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17D2E95-8E53-44F9-A393-537894085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50800"/>
            <a:ext cx="7934325" cy="6953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énantiomères de la carvone</a:t>
            </a:r>
          </a:p>
        </p:txBody>
      </p:sp>
      <p:pic>
        <p:nvPicPr>
          <p:cNvPr id="12292" name="Image 4">
            <a:extLst>
              <a:ext uri="{FF2B5EF4-FFF2-40B4-BE49-F238E27FC236}">
                <a16:creationId xmlns:a16="http://schemas.microsoft.com/office/drawing/2014/main" id="{52BAEDFA-99BD-43A0-A1A0-DCB73C0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752475"/>
            <a:ext cx="1204912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Image 6">
            <a:extLst>
              <a:ext uri="{FF2B5EF4-FFF2-40B4-BE49-F238E27FC236}">
                <a16:creationId xmlns:a16="http://schemas.microsoft.com/office/drawing/2014/main" id="{8DEDA75A-8532-4E4A-92B7-9511C509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170113"/>
            <a:ext cx="15509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Image 7">
            <a:extLst>
              <a:ext uri="{FF2B5EF4-FFF2-40B4-BE49-F238E27FC236}">
                <a16:creationId xmlns:a16="http://schemas.microsoft.com/office/drawing/2014/main" id="{7C9C2917-22E2-4C3D-92A2-6A7615BE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2170113"/>
            <a:ext cx="1550987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E1A3CE1-1A7B-47FC-A170-E5CF64657DF5}"/>
              </a:ext>
            </a:extLst>
          </p:cNvPr>
          <p:cNvCxnSpPr/>
          <p:nvPr/>
        </p:nvCxnSpPr>
        <p:spPr>
          <a:xfrm flipH="1">
            <a:off x="2625725" y="1860550"/>
            <a:ext cx="88265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7884A0A-62B9-41A2-BE27-387FBAD70739}"/>
              </a:ext>
            </a:extLst>
          </p:cNvPr>
          <p:cNvCxnSpPr>
            <a:cxnSpLocks/>
          </p:cNvCxnSpPr>
          <p:nvPr/>
        </p:nvCxnSpPr>
        <p:spPr>
          <a:xfrm>
            <a:off x="5054600" y="1844675"/>
            <a:ext cx="963613" cy="473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EBFCBE8-0EF1-4A82-84D6-B55FC4BF422D}"/>
              </a:ext>
            </a:extLst>
          </p:cNvPr>
          <p:cNvSpPr/>
          <p:nvPr/>
        </p:nvSpPr>
        <p:spPr>
          <a:xfrm>
            <a:off x="749300" y="4144963"/>
            <a:ext cx="1738313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latin typeface="+mj-lt"/>
              </a:rPr>
              <a:t>(</a:t>
            </a:r>
            <a:r>
              <a:rPr lang="fr-FR" sz="2000" b="1" i="1" dirty="0">
                <a:latin typeface="+mj-lt"/>
              </a:rPr>
              <a:t>R</a:t>
            </a:r>
            <a:r>
              <a:rPr lang="fr-FR" sz="2000" b="1" dirty="0">
                <a:latin typeface="+mj-lt"/>
              </a:rPr>
              <a:t>)-(–)-Carvone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8C1794-8AF0-4F36-A43C-60B7ADC253A2}"/>
              </a:ext>
            </a:extLst>
          </p:cNvPr>
          <p:cNvSpPr/>
          <p:nvPr/>
        </p:nvSpPr>
        <p:spPr>
          <a:xfrm>
            <a:off x="6243638" y="4144963"/>
            <a:ext cx="17176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latin typeface="+mj-lt"/>
              </a:rPr>
              <a:t>(S)-(+)-Carvone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53B295-0F03-44B7-A0F7-77BB72D5E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CCE637-7A62-475C-8102-42FCE158F1D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28DEB4E-62E8-463F-BB9F-E0CD2DCC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Thréonine : 2 C* </a:t>
            </a:r>
          </a:p>
        </p:txBody>
      </p:sp>
      <p:pic>
        <p:nvPicPr>
          <p:cNvPr id="13316" name="Image 3">
            <a:extLst>
              <a:ext uri="{FF2B5EF4-FFF2-40B4-BE49-F238E27FC236}">
                <a16:creationId xmlns:a16="http://schemas.microsoft.com/office/drawing/2014/main" id="{A5A731CF-8BE7-4462-8DB6-4EB727C2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1808163"/>
            <a:ext cx="2233613" cy="152876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2" descr="L-Threonin - L-Threonine.svg">
            <a:extLst>
              <a:ext uri="{FF2B5EF4-FFF2-40B4-BE49-F238E27FC236}">
                <a16:creationId xmlns:a16="http://schemas.microsoft.com/office/drawing/2014/main" id="{A4BA727C-2C72-4B21-8A96-9D849D3C6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838200"/>
            <a:ext cx="22336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Image 5">
            <a:extLst>
              <a:ext uri="{FF2B5EF4-FFF2-40B4-BE49-F238E27FC236}">
                <a16:creationId xmlns:a16="http://schemas.microsoft.com/office/drawing/2014/main" id="{A4FAEB16-46A6-4D75-AA50-CED924165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838200"/>
            <a:ext cx="2311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 descr="L-allo-Threonine.svg">
            <a:extLst>
              <a:ext uri="{FF2B5EF4-FFF2-40B4-BE49-F238E27FC236}">
                <a16:creationId xmlns:a16="http://schemas.microsoft.com/office/drawing/2014/main" id="{F30E86C8-C16A-430A-97D7-2B9E7463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>
            <a:fillRect/>
          </a:stretch>
        </p:blipFill>
        <p:spPr bwMode="auto">
          <a:xfrm>
            <a:off x="674688" y="3144838"/>
            <a:ext cx="2184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Image 7">
            <a:extLst>
              <a:ext uri="{FF2B5EF4-FFF2-40B4-BE49-F238E27FC236}">
                <a16:creationId xmlns:a16="http://schemas.microsoft.com/office/drawing/2014/main" id="{4A42F8DE-F993-4AC2-AAC3-EB908338F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13" y="3144838"/>
            <a:ext cx="21367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256BDC5-0DF6-4859-B028-32A0224A0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D3F9C1-53ED-4E51-B59A-AE4AA14EFBD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6C41E8B-90C5-471C-A373-5BE5C19B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Stéréoisomère de la thréonine </a:t>
            </a:r>
          </a:p>
        </p:txBody>
      </p:sp>
      <p:pic>
        <p:nvPicPr>
          <p:cNvPr id="14340" name="Picture 2" descr="L-Threonin - L-Threonine.svg">
            <a:extLst>
              <a:ext uri="{FF2B5EF4-FFF2-40B4-BE49-F238E27FC236}">
                <a16:creationId xmlns:a16="http://schemas.microsoft.com/office/drawing/2014/main" id="{488AA6E0-7790-4692-8EA2-0F1F5BC1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838200"/>
            <a:ext cx="22336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Image 5">
            <a:extLst>
              <a:ext uri="{FF2B5EF4-FFF2-40B4-BE49-F238E27FC236}">
                <a16:creationId xmlns:a16="http://schemas.microsoft.com/office/drawing/2014/main" id="{B03BD99F-F9FF-4693-8DED-01FB9DF4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838200"/>
            <a:ext cx="2311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 descr="L-allo-Threonine.svg">
            <a:extLst>
              <a:ext uri="{FF2B5EF4-FFF2-40B4-BE49-F238E27FC236}">
                <a16:creationId xmlns:a16="http://schemas.microsoft.com/office/drawing/2014/main" id="{D0ADF26C-BFBB-46DC-85F8-FF6C6A5D8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"/>
          <a:stretch>
            <a:fillRect/>
          </a:stretch>
        </p:blipFill>
        <p:spPr bwMode="auto">
          <a:xfrm>
            <a:off x="674688" y="3144838"/>
            <a:ext cx="2184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Image 7">
            <a:extLst>
              <a:ext uri="{FF2B5EF4-FFF2-40B4-BE49-F238E27FC236}">
                <a16:creationId xmlns:a16="http://schemas.microsoft.com/office/drawing/2014/main" id="{9723323C-2DC2-4217-BEE8-AC759CE6E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13" y="3144838"/>
            <a:ext cx="21367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29D6797-DC5B-46CD-8D3B-295FA2B5F89F}"/>
              </a:ext>
            </a:extLst>
          </p:cNvPr>
          <p:cNvCxnSpPr/>
          <p:nvPr/>
        </p:nvCxnSpPr>
        <p:spPr>
          <a:xfrm>
            <a:off x="3171825" y="1524000"/>
            <a:ext cx="2800350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FDAA2DC-580E-4D10-8B02-2A0926FA32A4}"/>
              </a:ext>
            </a:extLst>
          </p:cNvPr>
          <p:cNvCxnSpPr/>
          <p:nvPr/>
        </p:nvCxnSpPr>
        <p:spPr>
          <a:xfrm>
            <a:off x="3305175" y="3924300"/>
            <a:ext cx="2800350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8277C0A-FD70-4035-9974-5F4A0D6D0CA0}"/>
              </a:ext>
            </a:extLst>
          </p:cNvPr>
          <p:cNvCxnSpPr>
            <a:cxnSpLocks/>
          </p:cNvCxnSpPr>
          <p:nvPr/>
        </p:nvCxnSpPr>
        <p:spPr>
          <a:xfrm>
            <a:off x="1743075" y="2190750"/>
            <a:ext cx="0" cy="954088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EA7DB43-5BCD-45A6-9710-A9D9DE64EAEE}"/>
              </a:ext>
            </a:extLst>
          </p:cNvPr>
          <p:cNvCxnSpPr>
            <a:cxnSpLocks/>
          </p:cNvCxnSpPr>
          <p:nvPr/>
        </p:nvCxnSpPr>
        <p:spPr>
          <a:xfrm>
            <a:off x="7610475" y="2190750"/>
            <a:ext cx="0" cy="954088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73312C6-5C1E-4417-AF19-5A37E6D25F4F}"/>
              </a:ext>
            </a:extLst>
          </p:cNvPr>
          <p:cNvCxnSpPr>
            <a:cxnSpLocks/>
          </p:cNvCxnSpPr>
          <p:nvPr/>
        </p:nvCxnSpPr>
        <p:spPr>
          <a:xfrm>
            <a:off x="2740025" y="2209800"/>
            <a:ext cx="3663950" cy="1123950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FEF68BA-E323-4766-B6D5-B076D63A0597}"/>
              </a:ext>
            </a:extLst>
          </p:cNvPr>
          <p:cNvCxnSpPr>
            <a:cxnSpLocks/>
          </p:cNvCxnSpPr>
          <p:nvPr/>
        </p:nvCxnSpPr>
        <p:spPr>
          <a:xfrm flipH="1">
            <a:off x="2740025" y="2209800"/>
            <a:ext cx="3836988" cy="1123950"/>
          </a:xfrm>
          <a:prstGeom prst="straightConnector1">
            <a:avLst/>
          </a:prstGeom>
          <a:ln w="38100">
            <a:solidFill>
              <a:srgbClr val="F56617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350" name="ZoneTexte 22">
            <a:extLst>
              <a:ext uri="{FF2B5EF4-FFF2-40B4-BE49-F238E27FC236}">
                <a16:creationId xmlns:a16="http://schemas.microsoft.com/office/drawing/2014/main" id="{80A9E0DF-F0BB-4D7D-A39D-C2F186C74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114425"/>
            <a:ext cx="2162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B050"/>
                </a:solidFill>
              </a:rPr>
              <a:t>Enantiomères</a:t>
            </a:r>
          </a:p>
        </p:txBody>
      </p:sp>
      <p:sp>
        <p:nvSpPr>
          <p:cNvPr id="14351" name="ZoneTexte 23">
            <a:extLst>
              <a:ext uri="{FF2B5EF4-FFF2-40B4-BE49-F238E27FC236}">
                <a16:creationId xmlns:a16="http://schemas.microsoft.com/office/drawing/2014/main" id="{3B95ABD9-EBBB-47CD-8576-2231B8EAD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350" y="4019550"/>
            <a:ext cx="2162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B050"/>
                </a:solidFill>
              </a:rPr>
              <a:t>Enantiomères</a:t>
            </a:r>
          </a:p>
        </p:txBody>
      </p:sp>
      <p:sp>
        <p:nvSpPr>
          <p:cNvPr id="14352" name="ZoneTexte 24">
            <a:extLst>
              <a:ext uri="{FF2B5EF4-FFF2-40B4-BE49-F238E27FC236}">
                <a16:creationId xmlns:a16="http://schemas.microsoft.com/office/drawing/2014/main" id="{5BEF323F-3918-446F-8F52-FFC8E9CC4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338" y="2058988"/>
            <a:ext cx="2311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F56617"/>
                </a:solidFill>
              </a:rPr>
              <a:t>diastéréoisomères</a:t>
            </a:r>
          </a:p>
        </p:txBody>
      </p:sp>
      <p:sp>
        <p:nvSpPr>
          <p:cNvPr id="14353" name="ZoneTexte 25">
            <a:extLst>
              <a:ext uri="{FF2B5EF4-FFF2-40B4-BE49-F238E27FC236}">
                <a16:creationId xmlns:a16="http://schemas.microsoft.com/office/drawing/2014/main" id="{8E95E552-4E49-4977-8404-DEA3DEE7C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2397125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F56617"/>
                </a:solidFill>
              </a:rPr>
              <a:t>diast.</a:t>
            </a:r>
          </a:p>
        </p:txBody>
      </p:sp>
      <p:sp>
        <p:nvSpPr>
          <p:cNvPr id="14354" name="ZoneTexte 26">
            <a:extLst>
              <a:ext uri="{FF2B5EF4-FFF2-40B4-BE49-F238E27FC236}">
                <a16:creationId xmlns:a16="http://schemas.microsoft.com/office/drawing/2014/main" id="{D77780A5-9964-4C62-9305-44F61D5D0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575" y="2416175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F56617"/>
                </a:solidFill>
              </a:rPr>
              <a:t>diast.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e 43">
            <a:extLst>
              <a:ext uri="{FF2B5EF4-FFF2-40B4-BE49-F238E27FC236}">
                <a16:creationId xmlns:a16="http://schemas.microsoft.com/office/drawing/2014/main" id="{E2083D20-223F-47D5-B07C-BACBB19203B5}"/>
              </a:ext>
            </a:extLst>
          </p:cNvPr>
          <p:cNvGrpSpPr>
            <a:grpSpLocks/>
          </p:cNvGrpSpPr>
          <p:nvPr/>
        </p:nvGrpSpPr>
        <p:grpSpPr bwMode="auto">
          <a:xfrm>
            <a:off x="4122738" y="2225675"/>
            <a:ext cx="650875" cy="2090738"/>
            <a:chOff x="1932684" y="3018722"/>
            <a:chExt cx="790442" cy="2902382"/>
          </a:xfrm>
        </p:grpSpPr>
        <p:pic>
          <p:nvPicPr>
            <p:cNvPr id="15425" name="Image 44">
              <a:extLst>
                <a:ext uri="{FF2B5EF4-FFF2-40B4-BE49-F238E27FC236}">
                  <a16:creationId xmlns:a16="http://schemas.microsoft.com/office/drawing/2014/main" id="{E172CBA0-7F41-4575-97B9-FDA74B81C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6" b="3609"/>
            <a:stretch>
              <a:fillRect/>
            </a:stretch>
          </p:blipFill>
          <p:spPr bwMode="auto">
            <a:xfrm>
              <a:off x="1932684" y="3018722"/>
              <a:ext cx="790442" cy="290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DDA01C3-6EEE-490E-A99D-C7871137E8CA}"/>
                </a:ext>
              </a:extLst>
            </p:cNvPr>
            <p:cNvSpPr/>
            <p:nvPr/>
          </p:nvSpPr>
          <p:spPr>
            <a:xfrm>
              <a:off x="2165960" y="5114520"/>
              <a:ext cx="385581" cy="55535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A868EBD-1165-41C2-BD27-2137D28CDCCD}"/>
                </a:ext>
              </a:extLst>
            </p:cNvPr>
            <p:cNvSpPr/>
            <p:nvPr/>
          </p:nvSpPr>
          <p:spPr>
            <a:xfrm>
              <a:off x="2165960" y="5502385"/>
              <a:ext cx="385581" cy="35260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821C56E-24EE-4710-8B28-456DCC545D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1C1DF-FC33-4320-883B-F1C0167ADEF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0A94D42-003A-4058-ACF6-AA297336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88" y="144463"/>
            <a:ext cx="75438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Hydrolyse de l’amidon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55514DB-A760-4DCE-BAF4-12D37D03A84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7882" y="730244"/>
            <a:ext cx="7871481" cy="60580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15366" name="ZoneTexte 4">
            <a:extLst>
              <a:ext uri="{FF2B5EF4-FFF2-40B4-BE49-F238E27FC236}">
                <a16:creationId xmlns:a16="http://schemas.microsoft.com/office/drawing/2014/main" id="{77C93408-44C3-41AC-A914-48C212E15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3" y="655638"/>
            <a:ext cx="1319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B050"/>
                </a:solidFill>
              </a:rPr>
              <a:t>amidon</a:t>
            </a:r>
          </a:p>
        </p:txBody>
      </p:sp>
      <p:sp>
        <p:nvSpPr>
          <p:cNvPr id="15367" name="ZoneTexte 5">
            <a:extLst>
              <a:ext uri="{FF2B5EF4-FFF2-40B4-BE49-F238E27FC236}">
                <a16:creationId xmlns:a16="http://schemas.microsoft.com/office/drawing/2014/main" id="{CFDA1811-3745-4653-85F3-18D54C86A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525" y="630238"/>
            <a:ext cx="1320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 sz="2000" b="1">
                <a:solidFill>
                  <a:srgbClr val="00B050"/>
                </a:solidFill>
              </a:rPr>
              <a:t>maltose</a:t>
            </a:r>
          </a:p>
        </p:txBody>
      </p:sp>
      <p:grpSp>
        <p:nvGrpSpPr>
          <p:cNvPr id="15368" name="Groupe 6">
            <a:extLst>
              <a:ext uri="{FF2B5EF4-FFF2-40B4-BE49-F238E27FC236}">
                <a16:creationId xmlns:a16="http://schemas.microsoft.com/office/drawing/2014/main" id="{3336BC27-BEF5-40C7-A259-5E8E3F7FC281}"/>
              </a:ext>
            </a:extLst>
          </p:cNvPr>
          <p:cNvGrpSpPr>
            <a:grpSpLocks/>
          </p:cNvGrpSpPr>
          <p:nvPr/>
        </p:nvGrpSpPr>
        <p:grpSpPr bwMode="auto">
          <a:xfrm>
            <a:off x="474663" y="2193925"/>
            <a:ext cx="650875" cy="2090738"/>
            <a:chOff x="1932684" y="3018722"/>
            <a:chExt cx="790442" cy="2902382"/>
          </a:xfrm>
        </p:grpSpPr>
        <p:pic>
          <p:nvPicPr>
            <p:cNvPr id="15422" name="Image 7">
              <a:extLst>
                <a:ext uri="{FF2B5EF4-FFF2-40B4-BE49-F238E27FC236}">
                  <a16:creationId xmlns:a16="http://schemas.microsoft.com/office/drawing/2014/main" id="{612193FB-9130-46A7-B411-C84D9A945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6" b="3609"/>
            <a:stretch>
              <a:fillRect/>
            </a:stretch>
          </p:blipFill>
          <p:spPr bwMode="auto">
            <a:xfrm>
              <a:off x="1932684" y="3018722"/>
              <a:ext cx="790442" cy="290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4D7387-CEB6-4FA5-AE16-638414387BC2}"/>
                </a:ext>
              </a:extLst>
            </p:cNvPr>
            <p:cNvSpPr/>
            <p:nvPr/>
          </p:nvSpPr>
          <p:spPr>
            <a:xfrm>
              <a:off x="2165960" y="5114520"/>
              <a:ext cx="385581" cy="55535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92F0A7A-2B5E-4DA4-9900-9327D2487BF4}"/>
                </a:ext>
              </a:extLst>
            </p:cNvPr>
            <p:cNvSpPr/>
            <p:nvPr/>
          </p:nvSpPr>
          <p:spPr>
            <a:xfrm>
              <a:off x="2165960" y="5502385"/>
              <a:ext cx="385581" cy="35260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ZoneTexte 10">
            <a:extLst>
              <a:ext uri="{FF2B5EF4-FFF2-40B4-BE49-F238E27FC236}">
                <a16:creationId xmlns:a16="http://schemas.microsoft.com/office/drawing/2014/main" id="{EE3E4158-A16F-4FE3-8C57-EDD90186D75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-170400" y="4365249"/>
            <a:ext cx="2135930" cy="4531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grpSp>
        <p:nvGrpSpPr>
          <p:cNvPr id="15370" name="Groupe 32">
            <a:extLst>
              <a:ext uri="{FF2B5EF4-FFF2-40B4-BE49-F238E27FC236}">
                <a16:creationId xmlns:a16="http://schemas.microsoft.com/office/drawing/2014/main" id="{29E39A6C-43B4-4DA5-9AB8-4D9B7C7FB8D5}"/>
              </a:ext>
            </a:extLst>
          </p:cNvPr>
          <p:cNvGrpSpPr>
            <a:grpSpLocks/>
          </p:cNvGrpSpPr>
          <p:nvPr/>
        </p:nvGrpSpPr>
        <p:grpSpPr bwMode="auto">
          <a:xfrm>
            <a:off x="1806575" y="2206625"/>
            <a:ext cx="571500" cy="2090738"/>
            <a:chOff x="215901" y="1709447"/>
            <a:chExt cx="571500" cy="2090602"/>
          </a:xfrm>
        </p:grpSpPr>
        <p:pic>
          <p:nvPicPr>
            <p:cNvPr id="15419" name="Image 18">
              <a:extLst>
                <a:ext uri="{FF2B5EF4-FFF2-40B4-BE49-F238E27FC236}">
                  <a16:creationId xmlns:a16="http://schemas.microsoft.com/office/drawing/2014/main" id="{538029C4-0439-475B-91A7-E96318249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4357A6-EDB2-4C87-AA0E-705580475EC2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C7CC1072-66CB-4F62-A082-DC15CF5A141D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371" name="Groupe 33">
            <a:extLst>
              <a:ext uri="{FF2B5EF4-FFF2-40B4-BE49-F238E27FC236}">
                <a16:creationId xmlns:a16="http://schemas.microsoft.com/office/drawing/2014/main" id="{8DB369B4-4DE7-4F65-985E-1080FD1B3B15}"/>
              </a:ext>
            </a:extLst>
          </p:cNvPr>
          <p:cNvGrpSpPr>
            <a:grpSpLocks/>
          </p:cNvGrpSpPr>
          <p:nvPr/>
        </p:nvGrpSpPr>
        <p:grpSpPr bwMode="auto">
          <a:xfrm>
            <a:off x="2455863" y="2201863"/>
            <a:ext cx="571500" cy="2090737"/>
            <a:chOff x="215901" y="1709447"/>
            <a:chExt cx="571500" cy="2090602"/>
          </a:xfrm>
        </p:grpSpPr>
        <p:pic>
          <p:nvPicPr>
            <p:cNvPr id="15416" name="Image 34">
              <a:extLst>
                <a:ext uri="{FF2B5EF4-FFF2-40B4-BE49-F238E27FC236}">
                  <a16:creationId xmlns:a16="http://schemas.microsoft.com/office/drawing/2014/main" id="{E906DC6A-467B-4DDD-9AAB-8E73A23DFD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C0C7AB-3327-46EA-BDA2-C0DBE715CFC6}"/>
                </a:ext>
              </a:extLst>
            </p:cNvPr>
            <p:cNvSpPr/>
            <p:nvPr/>
          </p:nvSpPr>
          <p:spPr>
            <a:xfrm>
              <a:off x="358776" y="3215887"/>
              <a:ext cx="315912" cy="40002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22A3663B-4CDD-4DCB-8FCA-97356C732D92}"/>
                </a:ext>
              </a:extLst>
            </p:cNvPr>
            <p:cNvSpPr/>
            <p:nvPr/>
          </p:nvSpPr>
          <p:spPr>
            <a:xfrm>
              <a:off x="358776" y="3495269"/>
              <a:ext cx="315912" cy="253984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372" name="Groupe 37">
            <a:extLst>
              <a:ext uri="{FF2B5EF4-FFF2-40B4-BE49-F238E27FC236}">
                <a16:creationId xmlns:a16="http://schemas.microsoft.com/office/drawing/2014/main" id="{CBD7AD08-31EF-4B16-B771-0036197E89D2}"/>
              </a:ext>
            </a:extLst>
          </p:cNvPr>
          <p:cNvGrpSpPr>
            <a:grpSpLocks/>
          </p:cNvGrpSpPr>
          <p:nvPr/>
        </p:nvGrpSpPr>
        <p:grpSpPr bwMode="auto">
          <a:xfrm>
            <a:off x="3151188" y="2225675"/>
            <a:ext cx="571500" cy="2090738"/>
            <a:chOff x="215901" y="1709447"/>
            <a:chExt cx="571500" cy="2090602"/>
          </a:xfrm>
        </p:grpSpPr>
        <p:pic>
          <p:nvPicPr>
            <p:cNvPr id="15413" name="Image 38">
              <a:extLst>
                <a:ext uri="{FF2B5EF4-FFF2-40B4-BE49-F238E27FC236}">
                  <a16:creationId xmlns:a16="http://schemas.microsoft.com/office/drawing/2014/main" id="{65482C6D-6804-4A81-918D-C71DF2198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D42523-1004-48A9-B781-BC324095C959}"/>
                </a:ext>
              </a:extLst>
            </p:cNvPr>
            <p:cNvSpPr/>
            <p:nvPr/>
          </p:nvSpPr>
          <p:spPr>
            <a:xfrm>
              <a:off x="358776" y="3215887"/>
              <a:ext cx="315912" cy="40002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D48610-BA86-45C0-9051-12ECA39EE86C}"/>
                </a:ext>
              </a:extLst>
            </p:cNvPr>
            <p:cNvSpPr/>
            <p:nvPr/>
          </p:nvSpPr>
          <p:spPr>
            <a:xfrm>
              <a:off x="358776" y="3495269"/>
              <a:ext cx="315912" cy="253983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1F50DF67-2F55-48C2-8B83-88546ECDB17E}"/>
              </a:ext>
            </a:extLst>
          </p:cNvPr>
          <p:cNvSpPr/>
          <p:nvPr/>
        </p:nvSpPr>
        <p:spPr>
          <a:xfrm>
            <a:off x="912813" y="2657475"/>
            <a:ext cx="2894012" cy="1476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15374" name="Groupe 57">
            <a:extLst>
              <a:ext uri="{FF2B5EF4-FFF2-40B4-BE49-F238E27FC236}">
                <a16:creationId xmlns:a16="http://schemas.microsoft.com/office/drawing/2014/main" id="{65EE660D-BF46-404D-B489-DF7B9F6D51C0}"/>
              </a:ext>
            </a:extLst>
          </p:cNvPr>
          <p:cNvGrpSpPr>
            <a:grpSpLocks/>
          </p:cNvGrpSpPr>
          <p:nvPr/>
        </p:nvGrpSpPr>
        <p:grpSpPr bwMode="auto">
          <a:xfrm>
            <a:off x="282575" y="2895600"/>
            <a:ext cx="1125538" cy="1504950"/>
            <a:chOff x="1263069" y="2603749"/>
            <a:chExt cx="2055628" cy="1503519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E8BEC890-4A3F-4460-866D-B77486A88BBB}"/>
                </a:ext>
              </a:extLst>
            </p:cNvPr>
            <p:cNvCxnSpPr/>
            <p:nvPr/>
          </p:nvCxnSpPr>
          <p:spPr>
            <a:xfrm>
              <a:off x="1263069" y="2630711"/>
              <a:ext cx="0" cy="147655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2ABD4E19-EA5D-4A69-B3E9-E71C5700117A}"/>
                </a:ext>
              </a:extLst>
            </p:cNvPr>
            <p:cNvCxnSpPr/>
            <p:nvPr/>
          </p:nvCxnSpPr>
          <p:spPr>
            <a:xfrm>
              <a:off x="3318697" y="2603749"/>
              <a:ext cx="0" cy="1476558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3A5D50FB-0AEE-4E5F-AF59-5337EE25E6ED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3963"/>
              <a:ext cx="2055628" cy="63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3F6EA8-2B9A-45D5-9374-0526F41E01D7}"/>
                </a:ext>
              </a:extLst>
            </p:cNvPr>
            <p:cNvSpPr/>
            <p:nvPr/>
          </p:nvSpPr>
          <p:spPr>
            <a:xfrm>
              <a:off x="1286264" y="2817858"/>
              <a:ext cx="2015037" cy="122914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B53B6-4EEB-4ABB-BAFF-2AE864F5FD6C}"/>
              </a:ext>
            </a:extLst>
          </p:cNvPr>
          <p:cNvSpPr/>
          <p:nvPr/>
        </p:nvSpPr>
        <p:spPr>
          <a:xfrm>
            <a:off x="1065213" y="2809875"/>
            <a:ext cx="2894012" cy="1476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15376" name="Groupe 59">
            <a:extLst>
              <a:ext uri="{FF2B5EF4-FFF2-40B4-BE49-F238E27FC236}">
                <a16:creationId xmlns:a16="http://schemas.microsoft.com/office/drawing/2014/main" id="{345B7A1E-348E-4875-922C-8C7A249B4444}"/>
              </a:ext>
            </a:extLst>
          </p:cNvPr>
          <p:cNvGrpSpPr>
            <a:grpSpLocks/>
          </p:cNvGrpSpPr>
          <p:nvPr/>
        </p:nvGrpSpPr>
        <p:grpSpPr bwMode="auto">
          <a:xfrm>
            <a:off x="3979863" y="2909888"/>
            <a:ext cx="984250" cy="1503362"/>
            <a:chOff x="1263069" y="2603749"/>
            <a:chExt cx="2055628" cy="1503519"/>
          </a:xfrm>
        </p:grpSpPr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9BA315D5-B861-4AF8-AC69-212F64FF70E0}"/>
                </a:ext>
              </a:extLst>
            </p:cNvPr>
            <p:cNvCxnSpPr/>
            <p:nvPr/>
          </p:nvCxnSpPr>
          <p:spPr>
            <a:xfrm>
              <a:off x="1263069" y="2630739"/>
              <a:ext cx="0" cy="1476529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E3CD15C9-5CF2-4BC5-B2E2-A7BFD0104163}"/>
                </a:ext>
              </a:extLst>
            </p:cNvPr>
            <p:cNvCxnSpPr/>
            <p:nvPr/>
          </p:nvCxnSpPr>
          <p:spPr>
            <a:xfrm>
              <a:off x="3318697" y="2603749"/>
              <a:ext cx="0" cy="1476529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205AFECA-9241-47C9-B3CB-E687B453D55D}"/>
                </a:ext>
              </a:extLst>
            </p:cNvPr>
            <p:cNvCxnSpPr>
              <a:cxnSpLocks/>
            </p:cNvCxnSpPr>
            <p:nvPr/>
          </p:nvCxnSpPr>
          <p:spPr>
            <a:xfrm>
              <a:off x="1263069" y="4073928"/>
              <a:ext cx="2055628" cy="63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929D72C-D43A-4DAA-9CC3-C25195B0D1A0}"/>
                </a:ext>
              </a:extLst>
            </p:cNvPr>
            <p:cNvSpPr/>
            <p:nvPr/>
          </p:nvSpPr>
          <p:spPr>
            <a:xfrm>
              <a:off x="1286277" y="2816496"/>
              <a:ext cx="2012527" cy="123044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/>
            </a:p>
          </p:txBody>
        </p:sp>
      </p:grpSp>
      <p:sp>
        <p:nvSpPr>
          <p:cNvPr id="65" name="ZoneTexte 10">
            <a:extLst>
              <a:ext uri="{FF2B5EF4-FFF2-40B4-BE49-F238E27FC236}">
                <a16:creationId xmlns:a16="http://schemas.microsoft.com/office/drawing/2014/main" id="{BA712889-E2BE-4B80-AD12-B7A273700B0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53514" y="4369895"/>
            <a:ext cx="2135930" cy="45313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16B3AAF6-5722-4EF3-8A42-AFFC0B0EE377}"/>
              </a:ext>
            </a:extLst>
          </p:cNvPr>
          <p:cNvSpPr/>
          <p:nvPr/>
        </p:nvSpPr>
        <p:spPr>
          <a:xfrm>
            <a:off x="3455988" y="2041525"/>
            <a:ext cx="820737" cy="425450"/>
          </a:xfrm>
          <a:prstGeom prst="arc">
            <a:avLst>
              <a:gd name="adj1" fmla="val 10666035"/>
              <a:gd name="adj2" fmla="val 20477356"/>
            </a:avLst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03443E5B-B997-4649-BF19-8563CF1615C7}"/>
              </a:ext>
            </a:extLst>
          </p:cNvPr>
          <p:cNvSpPr/>
          <p:nvPr/>
        </p:nvSpPr>
        <p:spPr>
          <a:xfrm>
            <a:off x="1211263" y="2035175"/>
            <a:ext cx="820737" cy="425450"/>
          </a:xfrm>
          <a:prstGeom prst="arc">
            <a:avLst>
              <a:gd name="adj1" fmla="val 11975183"/>
              <a:gd name="adj2" fmla="val 249981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380" name="ZoneTexte 74">
            <a:extLst>
              <a:ext uri="{FF2B5EF4-FFF2-40B4-BE49-F238E27FC236}">
                <a16:creationId xmlns:a16="http://schemas.microsoft.com/office/drawing/2014/main" id="{690DE9E9-928E-43E2-803B-8F56E7AAB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288" y="4187825"/>
            <a:ext cx="21891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/>
              <a:t>1mL solution d’amidon + diiode</a:t>
            </a:r>
          </a:p>
        </p:txBody>
      </p:sp>
      <p:sp>
        <p:nvSpPr>
          <p:cNvPr id="15381" name="ZoneTexte 76">
            <a:extLst>
              <a:ext uri="{FF2B5EF4-FFF2-40B4-BE49-F238E27FC236}">
                <a16:creationId xmlns:a16="http://schemas.microsoft.com/office/drawing/2014/main" id="{583754A5-DDCC-4B93-831D-EA0079897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1913" y="1620838"/>
            <a:ext cx="15414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/>
              <a:t>1mL solution d’amylase</a:t>
            </a:r>
          </a:p>
        </p:txBody>
      </p:sp>
      <p:sp>
        <p:nvSpPr>
          <p:cNvPr id="15382" name="ZoneTexte 50">
            <a:extLst>
              <a:ext uri="{FF2B5EF4-FFF2-40B4-BE49-F238E27FC236}">
                <a16:creationId xmlns:a16="http://schemas.microsoft.com/office/drawing/2014/main" id="{0364937E-91C8-4D02-BD5C-A64E32E6A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1652588"/>
            <a:ext cx="15430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/>
              <a:t>1mL solution d’amylase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8622F5C-077D-44C3-91FC-0D24CB58D260}"/>
              </a:ext>
            </a:extLst>
          </p:cNvPr>
          <p:cNvCxnSpPr>
            <a:cxnSpLocks/>
          </p:cNvCxnSpPr>
          <p:nvPr/>
        </p:nvCxnSpPr>
        <p:spPr>
          <a:xfrm>
            <a:off x="5392738" y="1408113"/>
            <a:ext cx="42862" cy="331470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76C93F01-65A7-4547-9F44-61F5B28D723A}"/>
              </a:ext>
            </a:extLst>
          </p:cNvPr>
          <p:cNvCxnSpPr>
            <a:cxnSpLocks/>
          </p:cNvCxnSpPr>
          <p:nvPr/>
        </p:nvCxnSpPr>
        <p:spPr>
          <a:xfrm>
            <a:off x="5476875" y="1435100"/>
            <a:ext cx="42863" cy="3313113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Graphique 17" descr="Chronomètre">
            <a:extLst>
              <a:ext uri="{FF2B5EF4-FFF2-40B4-BE49-F238E27FC236}">
                <a16:creationId xmlns:a16="http://schemas.microsoft.com/office/drawing/2014/main" id="{1743DEDC-880F-45DE-8E2F-CC2532BDA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488" y="1665288"/>
            <a:ext cx="781050" cy="781050"/>
          </a:xfrm>
          <a:prstGeom prst="rect">
            <a:avLst/>
          </a:prstGeom>
        </p:spPr>
      </p:pic>
      <p:sp>
        <p:nvSpPr>
          <p:cNvPr id="15386" name="ZoneTexte 19">
            <a:extLst>
              <a:ext uri="{FF2B5EF4-FFF2-40B4-BE49-F238E27FC236}">
                <a16:creationId xmlns:a16="http://schemas.microsoft.com/office/drawing/2014/main" id="{18CB0DAB-6986-4EC3-81E2-B79E7D12D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6963" y="1882775"/>
            <a:ext cx="237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Quelques secondes…</a:t>
            </a:r>
          </a:p>
        </p:txBody>
      </p:sp>
      <p:grpSp>
        <p:nvGrpSpPr>
          <p:cNvPr id="15387" name="Groupe 65">
            <a:extLst>
              <a:ext uri="{FF2B5EF4-FFF2-40B4-BE49-F238E27FC236}">
                <a16:creationId xmlns:a16="http://schemas.microsoft.com/office/drawing/2014/main" id="{10102D75-5FB8-4351-B179-F7160946FBB2}"/>
              </a:ext>
            </a:extLst>
          </p:cNvPr>
          <p:cNvGrpSpPr>
            <a:grpSpLocks/>
          </p:cNvGrpSpPr>
          <p:nvPr/>
        </p:nvGrpSpPr>
        <p:grpSpPr bwMode="auto">
          <a:xfrm>
            <a:off x="7142163" y="2589213"/>
            <a:ext cx="571500" cy="2090737"/>
            <a:chOff x="215901" y="1709447"/>
            <a:chExt cx="571500" cy="2090602"/>
          </a:xfrm>
        </p:grpSpPr>
        <p:pic>
          <p:nvPicPr>
            <p:cNvPr id="15402" name="Image 66">
              <a:extLst>
                <a:ext uri="{FF2B5EF4-FFF2-40B4-BE49-F238E27FC236}">
                  <a16:creationId xmlns:a16="http://schemas.microsoft.com/office/drawing/2014/main" id="{CE04EE2C-78A3-4615-96D3-6002926AA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AA1BB7-C359-4C16-A538-9368F23EAD80}"/>
                </a:ext>
              </a:extLst>
            </p:cNvPr>
            <p:cNvSpPr/>
            <p:nvPr/>
          </p:nvSpPr>
          <p:spPr>
            <a:xfrm>
              <a:off x="358776" y="3215887"/>
              <a:ext cx="315912" cy="40002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BAFECF73-899D-471E-92DE-1141F9912D40}"/>
                </a:ext>
              </a:extLst>
            </p:cNvPr>
            <p:cNvSpPr/>
            <p:nvPr/>
          </p:nvSpPr>
          <p:spPr>
            <a:xfrm>
              <a:off x="358776" y="3495269"/>
              <a:ext cx="315912" cy="253984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388" name="Groupe 69">
            <a:extLst>
              <a:ext uri="{FF2B5EF4-FFF2-40B4-BE49-F238E27FC236}">
                <a16:creationId xmlns:a16="http://schemas.microsoft.com/office/drawing/2014/main" id="{1EE96EE7-B392-4664-BE99-C0124CC9A875}"/>
              </a:ext>
            </a:extLst>
          </p:cNvPr>
          <p:cNvGrpSpPr>
            <a:grpSpLocks/>
          </p:cNvGrpSpPr>
          <p:nvPr/>
        </p:nvGrpSpPr>
        <p:grpSpPr bwMode="auto">
          <a:xfrm>
            <a:off x="8156575" y="2630488"/>
            <a:ext cx="571500" cy="2089150"/>
            <a:chOff x="215901" y="1709447"/>
            <a:chExt cx="571500" cy="2090602"/>
          </a:xfrm>
        </p:grpSpPr>
        <p:pic>
          <p:nvPicPr>
            <p:cNvPr id="15399" name="Image 77">
              <a:extLst>
                <a:ext uri="{FF2B5EF4-FFF2-40B4-BE49-F238E27FC236}">
                  <a16:creationId xmlns:a16="http://schemas.microsoft.com/office/drawing/2014/main" id="{FBAC2146-287B-47FE-A3AD-770AC0031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598A5E1-2B5D-46BB-BF5B-0D13ED86230E}"/>
                </a:ext>
              </a:extLst>
            </p:cNvPr>
            <p:cNvSpPr/>
            <p:nvPr/>
          </p:nvSpPr>
          <p:spPr>
            <a:xfrm>
              <a:off x="358776" y="3215443"/>
              <a:ext cx="315913" cy="40032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9BCF6F62-B501-4195-BF43-C311A7961720}"/>
                </a:ext>
              </a:extLst>
            </p:cNvPr>
            <p:cNvSpPr/>
            <p:nvPr/>
          </p:nvSpPr>
          <p:spPr>
            <a:xfrm>
              <a:off x="358776" y="3496625"/>
              <a:ext cx="315913" cy="252588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389" name="Groupe 80">
            <a:extLst>
              <a:ext uri="{FF2B5EF4-FFF2-40B4-BE49-F238E27FC236}">
                <a16:creationId xmlns:a16="http://schemas.microsoft.com/office/drawing/2014/main" id="{CBBBF23F-4C6F-4DC1-9425-A92EC9DD0563}"/>
              </a:ext>
            </a:extLst>
          </p:cNvPr>
          <p:cNvGrpSpPr>
            <a:grpSpLocks/>
          </p:cNvGrpSpPr>
          <p:nvPr/>
        </p:nvGrpSpPr>
        <p:grpSpPr bwMode="auto">
          <a:xfrm>
            <a:off x="6102350" y="2560638"/>
            <a:ext cx="650875" cy="2090737"/>
            <a:chOff x="1932684" y="3018722"/>
            <a:chExt cx="790442" cy="2902382"/>
          </a:xfrm>
        </p:grpSpPr>
        <p:pic>
          <p:nvPicPr>
            <p:cNvPr id="15396" name="Image 81">
              <a:extLst>
                <a:ext uri="{FF2B5EF4-FFF2-40B4-BE49-F238E27FC236}">
                  <a16:creationId xmlns:a16="http://schemas.microsoft.com/office/drawing/2014/main" id="{7AF570BE-B829-4E16-8434-F1F8C7942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2" r="37756" b="3609"/>
            <a:stretch>
              <a:fillRect/>
            </a:stretch>
          </p:blipFill>
          <p:spPr bwMode="auto">
            <a:xfrm>
              <a:off x="1932684" y="3018722"/>
              <a:ext cx="790442" cy="290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6175BDF-B4F7-4B21-9E2E-2408B515CA8A}"/>
                </a:ext>
              </a:extLst>
            </p:cNvPr>
            <p:cNvSpPr/>
            <p:nvPr/>
          </p:nvSpPr>
          <p:spPr>
            <a:xfrm>
              <a:off x="2165961" y="5114519"/>
              <a:ext cx="385581" cy="55535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02A478BD-4E40-40C9-9C46-A6217A1D4C60}"/>
                </a:ext>
              </a:extLst>
            </p:cNvPr>
            <p:cNvSpPr/>
            <p:nvPr/>
          </p:nvSpPr>
          <p:spPr>
            <a:xfrm>
              <a:off x="2165961" y="5502385"/>
              <a:ext cx="385581" cy="35260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390" name="ZoneTexte 20">
            <a:extLst>
              <a:ext uri="{FF2B5EF4-FFF2-40B4-BE49-F238E27FC236}">
                <a16:creationId xmlns:a16="http://schemas.microsoft.com/office/drawing/2014/main" id="{3E151319-81DB-4004-8EEA-F9D1D6AA2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2432050"/>
            <a:ext cx="423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A</a:t>
            </a:r>
            <a:r>
              <a:rPr lang="fr-FR" altLang="fr-FR" baseline="-25000"/>
              <a:t>1</a:t>
            </a:r>
            <a:endParaRPr lang="fr-FR" altLang="fr-FR"/>
          </a:p>
        </p:txBody>
      </p:sp>
      <p:sp>
        <p:nvSpPr>
          <p:cNvPr id="15391" name="ZoneTexte 84">
            <a:extLst>
              <a:ext uri="{FF2B5EF4-FFF2-40B4-BE49-F238E27FC236}">
                <a16:creationId xmlns:a16="http://schemas.microsoft.com/office/drawing/2014/main" id="{5FBB9D86-CB68-43D3-A3A3-1FABCBB73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8100" y="2435225"/>
            <a:ext cx="423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A</a:t>
            </a:r>
            <a:r>
              <a:rPr lang="fr-FR" altLang="fr-FR" baseline="-25000"/>
              <a:t>2</a:t>
            </a:r>
            <a:endParaRPr lang="fr-FR" altLang="fr-FR"/>
          </a:p>
        </p:txBody>
      </p:sp>
      <p:sp>
        <p:nvSpPr>
          <p:cNvPr id="15392" name="ZoneTexte 85">
            <a:extLst>
              <a:ext uri="{FF2B5EF4-FFF2-40B4-BE49-F238E27FC236}">
                <a16:creationId xmlns:a16="http://schemas.microsoft.com/office/drawing/2014/main" id="{DA400C74-D08D-4B11-A1BA-795ECC63E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550" y="2414588"/>
            <a:ext cx="423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A</a:t>
            </a:r>
            <a:r>
              <a:rPr lang="fr-FR" altLang="fr-FR" baseline="-25000"/>
              <a:t>3</a:t>
            </a:r>
            <a:endParaRPr lang="fr-FR" altLang="fr-FR"/>
          </a:p>
        </p:txBody>
      </p:sp>
      <p:sp>
        <p:nvSpPr>
          <p:cNvPr id="15393" name="ZoneTexte 86">
            <a:extLst>
              <a:ext uri="{FF2B5EF4-FFF2-40B4-BE49-F238E27FC236}">
                <a16:creationId xmlns:a16="http://schemas.microsoft.com/office/drawing/2014/main" id="{9591C527-9A98-43FA-9B22-AC2DF9F41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038" y="2894013"/>
            <a:ext cx="425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A</a:t>
            </a:r>
            <a:r>
              <a:rPr lang="fr-FR" altLang="fr-FR" baseline="-25000"/>
              <a:t>1</a:t>
            </a:r>
            <a:endParaRPr lang="fr-FR" altLang="fr-FR"/>
          </a:p>
        </p:txBody>
      </p:sp>
      <p:sp>
        <p:nvSpPr>
          <p:cNvPr id="15394" name="ZoneTexte 87">
            <a:extLst>
              <a:ext uri="{FF2B5EF4-FFF2-40B4-BE49-F238E27FC236}">
                <a16:creationId xmlns:a16="http://schemas.microsoft.com/office/drawing/2014/main" id="{106ADB03-B091-461D-92C3-047B5B98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813" y="2894013"/>
            <a:ext cx="423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A</a:t>
            </a:r>
            <a:r>
              <a:rPr lang="fr-FR" altLang="fr-FR" baseline="-25000"/>
              <a:t>2</a:t>
            </a:r>
            <a:endParaRPr lang="fr-FR" altLang="fr-FR"/>
          </a:p>
        </p:txBody>
      </p:sp>
      <p:sp>
        <p:nvSpPr>
          <p:cNvPr id="15395" name="ZoneTexte 88">
            <a:extLst>
              <a:ext uri="{FF2B5EF4-FFF2-40B4-BE49-F238E27FC236}">
                <a16:creationId xmlns:a16="http://schemas.microsoft.com/office/drawing/2014/main" id="{EEF7CFC1-5E0F-4E2C-B02D-CDDCC52AC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050" y="2874963"/>
            <a:ext cx="423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altLang="fr-FR"/>
              <a:t>A</a:t>
            </a:r>
            <a:r>
              <a:rPr lang="fr-FR" altLang="fr-FR" baseline="-25000"/>
              <a:t>3</a:t>
            </a:r>
            <a:endParaRPr lang="fr-FR" alt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47C73F-B5D9-466B-9E8A-AC79E6FAD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8FCE4F-2A91-41D2-9FB4-F6861C61618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997FE0D-58CD-44B2-9F86-C1E20A68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463"/>
            <a:ext cx="9144000" cy="6937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Structures secondaires et tertiaires</a:t>
            </a:r>
          </a:p>
        </p:txBody>
      </p:sp>
      <p:pic>
        <p:nvPicPr>
          <p:cNvPr id="16388" name="Image 6">
            <a:extLst>
              <a:ext uri="{FF2B5EF4-FFF2-40B4-BE49-F238E27FC236}">
                <a16:creationId xmlns:a16="http://schemas.microsoft.com/office/drawing/2014/main" id="{7D385C3A-54DA-4625-81FC-E8C6F98F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1"/>
          <a:stretch>
            <a:fillRect/>
          </a:stretch>
        </p:blipFill>
        <p:spPr bwMode="auto">
          <a:xfrm>
            <a:off x="196850" y="735013"/>
            <a:ext cx="5037138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2D5B436C-CE07-47F3-A3D0-177DD307F5FC}"/>
              </a:ext>
            </a:extLst>
          </p:cNvPr>
          <p:cNvSpPr/>
          <p:nvPr/>
        </p:nvSpPr>
        <p:spPr>
          <a:xfrm>
            <a:off x="5233988" y="838200"/>
            <a:ext cx="368300" cy="1955800"/>
          </a:xfrm>
          <a:prstGeom prst="rightBrace">
            <a:avLst/>
          </a:prstGeom>
          <a:ln w="28575">
            <a:solidFill>
              <a:srgbClr val="F5661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9CFF4C31-330D-4C90-8BB6-4035C38F844F}"/>
              </a:ext>
            </a:extLst>
          </p:cNvPr>
          <p:cNvSpPr/>
          <p:nvPr/>
        </p:nvSpPr>
        <p:spPr>
          <a:xfrm>
            <a:off x="4356100" y="3390900"/>
            <a:ext cx="368300" cy="1314450"/>
          </a:xfrm>
          <a:prstGeom prst="rightBrace">
            <a:avLst/>
          </a:prstGeom>
          <a:ln w="28575">
            <a:solidFill>
              <a:srgbClr val="F5661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5B4030-51C0-44C1-8E4F-7A475022E861}"/>
              </a:ext>
            </a:extLst>
          </p:cNvPr>
          <p:cNvSpPr txBox="1"/>
          <p:nvPr/>
        </p:nvSpPr>
        <p:spPr>
          <a:xfrm>
            <a:off x="5602288" y="1568450"/>
            <a:ext cx="334486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latin typeface="+mj-lt"/>
              </a:rPr>
              <a:t>Structures secondaires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A3E62E6-D275-44CC-8BC2-7D6EB5306491}"/>
              </a:ext>
            </a:extLst>
          </p:cNvPr>
          <p:cNvSpPr txBox="1"/>
          <p:nvPr/>
        </p:nvSpPr>
        <p:spPr>
          <a:xfrm>
            <a:off x="4891088" y="3817938"/>
            <a:ext cx="334486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latin typeface="+mj-lt"/>
              </a:rPr>
              <a:t>Structures tertiaires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2230</TotalTime>
  <Words>145</Words>
  <Application>Microsoft Office PowerPoint</Application>
  <PresentationFormat>Personnalisé</PresentationFormat>
  <Paragraphs>66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Calibri</vt:lpstr>
      <vt:lpstr>Arial</vt:lpstr>
      <vt:lpstr>Calibri Light</vt:lpstr>
      <vt:lpstr>Times New Roman</vt:lpstr>
      <vt:lpstr>Titre</vt:lpstr>
      <vt:lpstr>texte</vt:lpstr>
      <vt:lpstr>Merci</vt:lpstr>
      <vt:lpstr>Stéréochimie et molécules du vivant </vt:lpstr>
      <vt:lpstr>La carvone</vt:lpstr>
      <vt:lpstr>La carvone dans l’espace</vt:lpstr>
      <vt:lpstr>Acides aminés</vt:lpstr>
      <vt:lpstr>Les énantiomères de la carvone</vt:lpstr>
      <vt:lpstr>Thréonine : 2 C* </vt:lpstr>
      <vt:lpstr>Stéréoisomère de la thréonine </vt:lpstr>
      <vt:lpstr>Hydrolyse de l’amidon</vt:lpstr>
      <vt:lpstr>Structures secondaires et tertiaires</vt:lpstr>
      <vt:lpstr>Structure quaternaire de l’amylase</vt:lpstr>
      <vt:lpstr>La maladie de la « vache folle »</vt:lpstr>
      <vt:lpstr>Présentation PowerPoint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54</cp:revision>
  <cp:lastPrinted>2015-03-31T14:07:15Z</cp:lastPrinted>
  <dcterms:created xsi:type="dcterms:W3CDTF">2020-03-24T08:48:58Z</dcterms:created>
  <dcterms:modified xsi:type="dcterms:W3CDTF">2020-05-20T08:33:28Z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